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61" r:id="rId2"/>
    <p:sldId id="256" r:id="rId3"/>
    <p:sldId id="257" r:id="rId4"/>
    <p:sldId id="262" r:id="rId5"/>
    <p:sldId id="265" r:id="rId6"/>
    <p:sldId id="263" r:id="rId7"/>
    <p:sldId id="258" r:id="rId8"/>
    <p:sldId id="259" r:id="rId9"/>
    <p:sldId id="260" r:id="rId10"/>
    <p:sldId id="264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8" d="100"/>
          <a:sy n="88" d="100"/>
        </p:scale>
        <p:origin x="49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10/2/2024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eb052024/Machine-Prediction.git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1646" y="284477"/>
            <a:ext cx="8648201" cy="473170"/>
          </a:xfrm>
          <a:solidFill>
            <a:schemeClr val="bg2">
              <a:lumMod val="50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en-US" sz="24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Feature Extraction and Price Prediction-Cell Phones</a:t>
            </a:r>
            <a:endParaRPr lang="en-IN" sz="24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58149" y="1428206"/>
            <a:ext cx="5016726" cy="377762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985" y="1219200"/>
            <a:ext cx="5643049" cy="3796937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5826034" y="5042118"/>
            <a:ext cx="636596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600" dirty="0" smtClean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6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Title- Price Prediction with ML Models </a:t>
            </a:r>
          </a:p>
          <a:p>
            <a:r>
              <a:rPr lang="en-US" sz="16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Name-</a:t>
            </a:r>
            <a:r>
              <a:rPr lang="en-US" sz="1600" b="1" dirty="0" err="1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Debasis</a:t>
            </a:r>
            <a:r>
              <a:rPr lang="en-US" sz="16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Panda</a:t>
            </a:r>
          </a:p>
          <a:p>
            <a:r>
              <a:rPr lang="en-US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GitHub- </a:t>
            </a:r>
            <a:r>
              <a:rPr lang="en-US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https://github.com/Deb052024/Machine-Prediction.git</a:t>
            </a:r>
            <a:endParaRPr lang="en-IN" sz="16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6034" y="1219200"/>
            <a:ext cx="6365966" cy="3796937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985" y="5016137"/>
            <a:ext cx="5643049" cy="1841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085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98913" y="206101"/>
            <a:ext cx="5349293" cy="429626"/>
          </a:xfrm>
        </p:spPr>
        <p:txBody>
          <a:bodyPr>
            <a:normAutofit fontScale="90000"/>
          </a:bodyPr>
          <a:lstStyle/>
          <a:p>
            <a:r>
              <a:rPr lang="en-US" sz="24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Recommendations and Conclusion</a:t>
            </a:r>
            <a:endParaRPr lang="en-IN" sz="24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47351" y="761728"/>
            <a:ext cx="10231438" cy="5639072"/>
          </a:xfrm>
        </p:spPr>
        <p:txBody>
          <a:bodyPr anchor="t">
            <a:noAutofit/>
          </a:bodyPr>
          <a:lstStyle/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sz="1400" dirty="0" smtClean="0"/>
              <a:t> </a:t>
            </a: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 three brands with highest selling prices are </a:t>
            </a:r>
            <a:r>
              <a:rPr lang="en-US" sz="1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Apple iPhone 14 Plus, Samsung Galaxy S23 5G and Google Pixel 7 </a:t>
            </a:r>
            <a:endParaRPr lang="en-US" sz="1400" b="1" dirty="0" smtClean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buNone/>
            </a:pPr>
            <a:endParaRPr lang="en-US" sz="14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buNone/>
            </a:pPr>
            <a:endParaRPr lang="en-US" sz="14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 </a:t>
            </a:r>
            <a:r>
              <a:rPr lang="en-US" sz="1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128GB</a:t>
            </a: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Memory </a:t>
            </a:r>
            <a:r>
              <a:rPr lang="en-US" sz="1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APPLE</a:t>
            </a: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are the costliest with bigger heights compared to </a:t>
            </a:r>
            <a:r>
              <a:rPr lang="en-US" sz="1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256GB Memory</a:t>
            </a: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Samsung Cell Phones, </a:t>
            </a:r>
            <a:r>
              <a:rPr lang="en-US" sz="1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Brand being the differentiator 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endParaRPr lang="en-US" sz="1400" dirty="0" smtClean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sz="14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12MegaPixel Front camera are costliest</a:t>
            </a: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for </a:t>
            </a:r>
            <a:r>
              <a:rPr lang="en-US" sz="1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Apple and Samsung </a:t>
            </a: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but most cameras present are of 10 or 8 Mega Pixel, 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endParaRPr lang="en-US" sz="1400" b="1" dirty="0" smtClean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sz="14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8GM </a:t>
            </a:r>
            <a:r>
              <a:rPr lang="en-US" sz="1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RAM</a:t>
            </a: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is the most sought after for </a:t>
            </a:r>
            <a:r>
              <a:rPr lang="en-US" sz="1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Samsung </a:t>
            </a: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how ever the current distribution is having most cell phones </a:t>
            </a:r>
            <a:r>
              <a:rPr lang="en-US" sz="1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 4GB RAM </a:t>
            </a:r>
            <a:endParaRPr lang="en-US" sz="1400" b="1" dirty="0" smtClean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buNone/>
            </a:pPr>
            <a:endParaRPr lang="en-US" sz="1400" b="1" dirty="0" smtClean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sz="14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Ensemble Techniques</a:t>
            </a:r>
            <a:r>
              <a:rPr lang="en-US" sz="14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perform better in Model Accuracy than normal learning models 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endParaRPr lang="en-US" sz="14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sz="1400" b="1" dirty="0" err="1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XGBoost</a:t>
            </a:r>
            <a:r>
              <a:rPr lang="en-US" sz="14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is having highest accuracy </a:t>
            </a:r>
            <a:r>
              <a:rPr lang="en-US" sz="14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but bit </a:t>
            </a:r>
            <a:r>
              <a:rPr lang="en-US" sz="1400" b="1" dirty="0" err="1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overfit</a:t>
            </a:r>
            <a:r>
              <a:rPr lang="en-US" sz="14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ever </a:t>
            </a:r>
            <a:r>
              <a:rPr lang="en-US" sz="1400" b="1" dirty="0" err="1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AdaBoost</a:t>
            </a:r>
            <a:r>
              <a:rPr lang="en-US" sz="14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 neither </a:t>
            </a:r>
            <a:r>
              <a:rPr lang="en-US" sz="1400" dirty="0" err="1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overfit</a:t>
            </a:r>
            <a:r>
              <a:rPr lang="en-US" sz="14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nor under fit in price predictions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endParaRPr lang="en-US" sz="14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sz="14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R*2 square </a:t>
            </a:r>
            <a:r>
              <a:rPr lang="en-US" sz="14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 least MAE(Mean Absolute Error ) is present for </a:t>
            </a:r>
            <a:r>
              <a:rPr lang="en-US" sz="1400" b="1" dirty="0" err="1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XGBoost</a:t>
            </a:r>
            <a:r>
              <a:rPr lang="en-US" sz="14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endParaRPr lang="en-US" sz="14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endParaRPr lang="en-US" sz="1400" dirty="0" smtClean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endParaRPr lang="en-US" sz="1400" b="1" dirty="0" smtClean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endParaRPr lang="en-IN" sz="14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1590414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79910" y="182881"/>
            <a:ext cx="8915399" cy="466638"/>
          </a:xfrm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Feature Extraction and Model Building-Case Flow</a:t>
            </a:r>
            <a:endParaRPr lang="en-IN" sz="24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95792" y="727075"/>
            <a:ext cx="8486458" cy="5816599"/>
          </a:xfrm>
        </p:spPr>
        <p:txBody>
          <a:bodyPr>
            <a:noAutofit/>
          </a:bodyPr>
          <a:lstStyle/>
          <a:p>
            <a:pPr algn="just"/>
            <a:r>
              <a:rPr lang="en-US" sz="15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sz="15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Overview of Project and Data Exploration 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endParaRPr lang="en-US" sz="1500" dirty="0" smtClean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sz="15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5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EDA Based Features Observation - 1 ,2</a:t>
            </a:r>
            <a:endParaRPr lang="en-US" sz="1600" dirty="0" smtClean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endParaRPr lang="en-US" sz="1500" dirty="0" smtClean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sz="15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Highest Market Price Models Features Plot 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endParaRPr lang="en-US" sz="1500" dirty="0" smtClean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sz="15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Feature Importance and Selection 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endParaRPr lang="en-US" sz="1500" dirty="0" smtClean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sz="15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5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Supervised Machine Learning Model Building and Performance Based on KPI 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endParaRPr lang="en-US" sz="1500" dirty="0" smtClean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sz="15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Cross Validations 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endParaRPr lang="en-US" sz="1500" dirty="0" smtClean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sz="15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5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Recommendation and Conclusion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endParaRPr lang="en-US" sz="15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endParaRPr lang="en-US" sz="1500" dirty="0" smtClean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endParaRPr lang="en-US" sz="15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endParaRPr lang="en-IN" sz="15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1614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1737" y="110304"/>
            <a:ext cx="8911687" cy="812804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Overview of Project and Data Exploration</a:t>
            </a:r>
            <a:endParaRPr lang="en-IN" sz="32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88024" y="923108"/>
            <a:ext cx="9271862" cy="4807132"/>
          </a:xfrm>
        </p:spPr>
        <p:txBody>
          <a:bodyPr>
            <a:noAutofit/>
          </a:bodyPr>
          <a:lstStyle/>
          <a:p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Project Scenario:</a:t>
            </a: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IN" dirty="0" smtClean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organization is keen to enhance its pricing strategy by gaining a deeper understanding of the key features that influence the prices of mobile </a:t>
            </a:r>
            <a:r>
              <a:rPr lang="en-IN" dirty="0" smtClean="0">
                <a:latin typeface="Arial" panose="020B0604020202020204" pitchFamily="34" charset="0"/>
                <a:cs typeface="Arial" panose="020B0604020202020204" pitchFamily="34" charset="0"/>
              </a:rPr>
              <a:t>phones.</a:t>
            </a:r>
          </a:p>
          <a:p>
            <a:pPr marL="0" indent="0">
              <a:buNone/>
            </a:pPr>
            <a:endParaRPr lang="en-IN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IN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Objective: </a:t>
            </a:r>
            <a:r>
              <a:rPr lang="en-IN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is to build a predictive model that can accurately estimate the price of a mobile phone based on its features</a:t>
            </a:r>
            <a:r>
              <a:rPr lang="en-IN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0" indent="0">
              <a:buNone/>
            </a:pP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b="1" dirty="0" smtClean="0">
                <a:latin typeface="Arial" panose="020B0604020202020204" pitchFamily="34" charset="0"/>
                <a:cs typeface="Arial" panose="020B0604020202020204" pitchFamily="34" charset="0"/>
              </a:rPr>
              <a:t>Primary Goal:</a:t>
            </a: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IN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 goal of the project </a:t>
            </a:r>
            <a:r>
              <a:rPr lang="en-IN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is to develop a predictive model for mobile phone prices.</a:t>
            </a: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3158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48594" y="-34305"/>
            <a:ext cx="6783977" cy="583473"/>
          </a:xfrm>
        </p:spPr>
        <p:txBody>
          <a:bodyPr>
            <a:normAutofit/>
          </a:bodyPr>
          <a:lstStyle/>
          <a:p>
            <a:r>
              <a:rPr lang="en-US" sz="24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EDA Based Observations </a:t>
            </a:r>
            <a:r>
              <a:rPr lang="en-US" sz="2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Across </a:t>
            </a:r>
            <a:r>
              <a:rPr lang="en-US" sz="24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Models-1</a:t>
            </a:r>
            <a:endParaRPr lang="en-IN" sz="24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1931" y="400594"/>
            <a:ext cx="10415898" cy="335672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9544" y="3757316"/>
            <a:ext cx="3560902" cy="224939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2675" y="3691101"/>
            <a:ext cx="3389325" cy="247524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4768" y="3757316"/>
            <a:ext cx="2978331" cy="215597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601931" y="5945142"/>
            <a:ext cx="1023301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u="sng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Interpretation: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4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SAMSUNG Galaxy A145G, REDMI Note 12Pro 5G, VIVO Y16, realmeC55 </a:t>
            </a:r>
            <a:r>
              <a:rPr lang="en-US" sz="14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have got maximum occurrences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4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Features- Maximum cell phones with </a:t>
            </a:r>
            <a:r>
              <a:rPr lang="en-US" sz="14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126GB </a:t>
            </a: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Memory</a:t>
            </a:r>
            <a:r>
              <a:rPr lang="en-US" sz="14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4 GB RAM and 16MP </a:t>
            </a:r>
            <a:r>
              <a:rPr lang="en-US" sz="14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Front camera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IN" sz="14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2226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836789" y="4319450"/>
            <a:ext cx="7927006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u="sng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Interpretation</a:t>
            </a:r>
          </a:p>
          <a:p>
            <a:endParaRPr lang="en-US" sz="1400" b="1" u="sng" dirty="0" smtClean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4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16.76 </a:t>
            </a:r>
            <a:r>
              <a:rPr lang="en-US" sz="14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inch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height handset are having maximum presence in the distribution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400" b="1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Qual</a:t>
            </a:r>
            <a:r>
              <a:rPr lang="en-US" sz="14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b="1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</a:t>
            </a:r>
            <a:r>
              <a:rPr lang="en-US" sz="14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Snap Dragon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Processors are mostly used in cell Phones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4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5000mH battery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is mostly present across cell phones 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IN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405052" y="122449"/>
            <a:ext cx="6783977" cy="583473"/>
          </a:xfrm>
        </p:spPr>
        <p:txBody>
          <a:bodyPr>
            <a:normAutofit/>
          </a:bodyPr>
          <a:lstStyle/>
          <a:p>
            <a:r>
              <a:rPr lang="en-US" sz="24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EDA Based Observations </a:t>
            </a:r>
            <a:r>
              <a:rPr lang="en-US" sz="2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Across </a:t>
            </a:r>
            <a:r>
              <a:rPr lang="en-US" sz="24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Models-2</a:t>
            </a:r>
            <a:endParaRPr lang="en-IN" sz="24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1933" y="779111"/>
            <a:ext cx="3806092" cy="258644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8025" y="779111"/>
            <a:ext cx="3683072" cy="261914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91097" y="833763"/>
            <a:ext cx="3100903" cy="2405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666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04531" y="0"/>
            <a:ext cx="5645384" cy="54283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Highest Market Price Model -Features</a:t>
            </a:r>
            <a:endParaRPr lang="en-IN" sz="24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3396" y="381324"/>
            <a:ext cx="4162697" cy="282018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0444" y="496389"/>
            <a:ext cx="2751556" cy="270511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6093" y="496389"/>
            <a:ext cx="3834351" cy="27051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7138" y="4366052"/>
            <a:ext cx="4243548" cy="145998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86662" y="3139792"/>
            <a:ext cx="3344311" cy="280273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08493" y="3216291"/>
            <a:ext cx="2983507" cy="265591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245573" y="5880809"/>
            <a:ext cx="11062402" cy="977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15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 three brands with highest selling prices are </a:t>
            </a:r>
            <a:r>
              <a:rPr lang="en-US" sz="115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Apple iPhone 14 Plus, Samsung Galaxy S23 5G and Google Pixel 7 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15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Apple Phones</a:t>
            </a:r>
            <a:r>
              <a:rPr lang="en-US" sz="115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are most costliest in market with equal front and Rear </a:t>
            </a:r>
            <a:r>
              <a:rPr lang="en-US" sz="115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camera of 12 Mega Pixel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15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 </a:t>
            </a:r>
            <a:r>
              <a:rPr lang="en-US" sz="115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128GB</a:t>
            </a:r>
            <a:r>
              <a:rPr lang="en-US" sz="115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Memory </a:t>
            </a:r>
            <a:r>
              <a:rPr lang="en-US" sz="115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APPLE</a:t>
            </a:r>
            <a:r>
              <a:rPr lang="en-US" sz="115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are the costliest with bigger heights compared to </a:t>
            </a:r>
            <a:r>
              <a:rPr lang="en-US" sz="115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256GB Memory</a:t>
            </a:r>
            <a:r>
              <a:rPr lang="en-US" sz="115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Samsung Cell Phones, </a:t>
            </a:r>
            <a:r>
              <a:rPr lang="en-US" sz="115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Brand being the differentiator 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15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5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12MegaPixel Front camera are costliest</a:t>
            </a:r>
            <a:r>
              <a:rPr lang="en-US" sz="115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for </a:t>
            </a:r>
            <a:r>
              <a:rPr lang="en-US" sz="115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Apple and Samsung </a:t>
            </a:r>
            <a:r>
              <a:rPr lang="en-US" sz="115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but most cameras present are of 10 or 8 Mega Pixel, 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15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8GM RAM</a:t>
            </a:r>
            <a:r>
              <a:rPr lang="en-US" sz="115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is the most sought after for </a:t>
            </a:r>
            <a:r>
              <a:rPr lang="en-US" sz="115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Samsung </a:t>
            </a:r>
            <a:r>
              <a:rPr lang="en-US" sz="115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how ever the current distribution is having most cell phones </a:t>
            </a:r>
            <a:r>
              <a:rPr lang="en-US" sz="115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 4GB RAM </a:t>
            </a:r>
            <a:endParaRPr lang="en-IN" sz="115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27137" y="3224272"/>
            <a:ext cx="4243549" cy="1141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749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14590" y="110305"/>
            <a:ext cx="4802690" cy="353342"/>
          </a:xfrm>
          <a:solidFill>
            <a:schemeClr val="bg2"/>
          </a:solidFill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n-US" sz="2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Feature </a:t>
            </a:r>
            <a:r>
              <a:rPr lang="en-US" sz="24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Importance and Selection </a:t>
            </a:r>
            <a:endParaRPr lang="en-IN" sz="24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3462" y="595050"/>
            <a:ext cx="5419725" cy="2673640"/>
          </a:xfrm>
          <a:prstGeom prst="rect">
            <a:avLst/>
          </a:prstGeom>
        </p:spPr>
      </p:pic>
      <p:pic>
        <p:nvPicPr>
          <p:cNvPr id="6" name="Content Placeholder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291510" y="3624736"/>
            <a:ext cx="5124450" cy="249600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4246" y="3648025"/>
            <a:ext cx="4845913" cy="249726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583462" y="3340248"/>
            <a:ext cx="100560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Based on High Degree of </a:t>
            </a:r>
            <a:r>
              <a:rPr lang="en-US" sz="14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positive correlation</a:t>
            </a:r>
            <a:r>
              <a:rPr lang="en-US" sz="14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– Key Features related to price are –</a:t>
            </a:r>
            <a:r>
              <a:rPr lang="en-US" sz="14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Memory, RAM, Mobile Height </a:t>
            </a:r>
            <a:endParaRPr lang="en-IN" sz="14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534246" y="6133363"/>
            <a:ext cx="42188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Based on </a:t>
            </a:r>
            <a:r>
              <a:rPr lang="en-US" sz="1400" b="1" dirty="0" err="1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SelectKBest</a:t>
            </a:r>
            <a:r>
              <a:rPr lang="en-US" sz="14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Method –Key Features are –  </a:t>
            </a:r>
            <a:r>
              <a:rPr lang="en-US" sz="14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Model, Battery, Memory, Processor </a:t>
            </a:r>
            <a:endParaRPr lang="en-IN" sz="14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315935" y="6144033"/>
            <a:ext cx="52173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Based on </a:t>
            </a:r>
            <a:r>
              <a:rPr lang="en-US" sz="1400" b="1" dirty="0" err="1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ExtraTree</a:t>
            </a:r>
            <a:r>
              <a:rPr lang="en-US" sz="14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Classifier Method –Key Features are – </a:t>
            </a:r>
            <a:r>
              <a:rPr lang="en-US" sz="14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Model, Battery, Mobile Height ,Processor </a:t>
            </a:r>
            <a:endParaRPr lang="en-IN" sz="14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271657" y="2067560"/>
            <a:ext cx="42410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Heat Map Method –Finding Correlation among Features</a:t>
            </a:r>
            <a:endParaRPr lang="en-IN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8002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95426" y="90710"/>
            <a:ext cx="9523412" cy="614140"/>
          </a:xfrm>
        </p:spPr>
        <p:txBody>
          <a:bodyPr>
            <a:normAutofit fontScale="90000"/>
          </a:bodyPr>
          <a:lstStyle/>
          <a:p>
            <a:r>
              <a:rPr lang="en-US" sz="28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Supervised Regression Machine Learning Models and KPI</a:t>
            </a:r>
            <a:endParaRPr lang="en-IN" sz="28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4914907"/>
              </p:ext>
            </p:extLst>
          </p:nvPr>
        </p:nvGraphicFramePr>
        <p:xfrm>
          <a:off x="1773237" y="811530"/>
          <a:ext cx="5265738" cy="2693672"/>
        </p:xfrm>
        <a:graphic>
          <a:graphicData uri="http://schemas.openxmlformats.org/drawingml/2006/table">
            <a:tbl>
              <a:tblPr/>
              <a:tblGrid>
                <a:gridCol w="2472860">
                  <a:extLst>
                    <a:ext uri="{9D8B030D-6E8A-4147-A177-3AD203B41FA5}">
                      <a16:colId xmlns:a16="http://schemas.microsoft.com/office/drawing/2014/main" val="1617655956"/>
                    </a:ext>
                  </a:extLst>
                </a:gridCol>
                <a:gridCol w="1421375">
                  <a:extLst>
                    <a:ext uri="{9D8B030D-6E8A-4147-A177-3AD203B41FA5}">
                      <a16:colId xmlns:a16="http://schemas.microsoft.com/office/drawing/2014/main" val="2043939264"/>
                    </a:ext>
                  </a:extLst>
                </a:gridCol>
                <a:gridCol w="1371503">
                  <a:extLst>
                    <a:ext uri="{9D8B030D-6E8A-4147-A177-3AD203B41FA5}">
                      <a16:colId xmlns:a16="http://schemas.microsoft.com/office/drawing/2014/main" val="3702646839"/>
                    </a:ext>
                  </a:extLst>
                </a:gridCol>
              </a:tblGrid>
              <a:tr h="272777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IN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Scores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2201068"/>
                  </a:ext>
                </a:extLst>
              </a:tr>
              <a:tr h="511456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Model Name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Training Accuracy 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Testing Accuracy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02577238"/>
                  </a:ext>
                </a:extLst>
              </a:tr>
              <a:tr h="272777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Linear Regression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0.44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0.31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05764973"/>
                  </a:ext>
                </a:extLst>
              </a:tr>
              <a:tr h="272777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Decision Tree Regressor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0.99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0.69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1572719"/>
                  </a:ext>
                </a:extLst>
              </a:tr>
              <a:tr h="272777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Support Vector Regressor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-0.05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-0.019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461533"/>
                  </a:ext>
                </a:extLst>
              </a:tr>
              <a:tr h="272777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Logistics Regression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0.13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0.12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60169142"/>
                  </a:ext>
                </a:extLst>
              </a:tr>
              <a:tr h="272777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i="0" u="none" strike="noStrike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Random Forest Regressor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i="0" u="none" strike="noStrike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0.97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i="0" u="none" strike="noStrike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0.71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16757564"/>
                  </a:ext>
                </a:extLst>
              </a:tr>
              <a:tr h="272777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i="0" u="none" strike="noStrike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XGB Regressor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i="0" u="none" strike="noStrike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0.99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i="0" u="none" strike="noStrike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0.74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35565642"/>
                  </a:ext>
                </a:extLst>
              </a:tr>
              <a:tr h="272777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i="0" u="none" strike="noStrike" dirty="0" err="1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AdaBoost</a:t>
                      </a:r>
                      <a:r>
                        <a:rPr lang="en-IN" sz="1400" b="1" i="0" u="none" strike="noStrike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IN" sz="1400" b="1" i="0" u="none" strike="noStrike" dirty="0" err="1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Regressor</a:t>
                      </a:r>
                      <a:endParaRPr lang="en-IN" sz="1400" b="1" i="0" u="none" strike="noStrike" dirty="0">
                        <a:solidFill>
                          <a:srgbClr val="00206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i="0" u="none" strike="noStrike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0.76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i="0" u="none" strike="noStrike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0.66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66308370"/>
                  </a:ext>
                </a:extLst>
              </a:tr>
            </a:tbl>
          </a:graphicData>
        </a:graphic>
      </p:graphicFrame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8975" y="811530"/>
            <a:ext cx="5153025" cy="277939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8738" y="3505203"/>
            <a:ext cx="6110287" cy="297179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439025" y="3762375"/>
            <a:ext cx="493395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4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Logistics Regression Training and Testing score are least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400" dirty="0" err="1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XGBoost</a:t>
            </a:r>
            <a:r>
              <a:rPr lang="en-US" sz="14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Random Forest </a:t>
            </a:r>
            <a:r>
              <a:rPr lang="en-US" sz="1400" dirty="0" err="1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Regressor</a:t>
            </a:r>
            <a:r>
              <a:rPr lang="en-US" sz="14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scores are highest and </a:t>
            </a:r>
            <a:r>
              <a:rPr lang="en-US" sz="1400" dirty="0" err="1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scond</a:t>
            </a:r>
            <a:r>
              <a:rPr lang="en-US" sz="14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highest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4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R^2 , Mean Absolute Error and Mean Square values indicate </a:t>
            </a:r>
            <a:r>
              <a:rPr lang="en-US" sz="1400" dirty="0" err="1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XGBoost</a:t>
            </a:r>
            <a:r>
              <a:rPr lang="en-US" sz="14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is the best predictor model for Price, but </a:t>
            </a:r>
            <a:r>
              <a:rPr lang="en-US" sz="14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its bit over fit 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difference between train and test accuracy score is least for </a:t>
            </a:r>
            <a:r>
              <a:rPr lang="en-US" sz="1400" dirty="0" err="1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AdaBoost</a:t>
            </a:r>
            <a:r>
              <a:rPr lang="en-US" sz="14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, </a:t>
            </a:r>
            <a:r>
              <a:rPr lang="en-US" sz="14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hence is a best fit model, </a:t>
            </a:r>
            <a:r>
              <a:rPr lang="en-US" sz="14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neither over fit or under fit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4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Adjacent graph depicts ensemble techniques perform well compared to individual learner models </a:t>
            </a:r>
            <a:endParaRPr lang="en-IN" sz="14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3607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81185"/>
            <a:ext cx="6627275" cy="718915"/>
          </a:xfrm>
        </p:spPr>
        <p:txBody>
          <a:bodyPr>
            <a:normAutofit/>
          </a:bodyPr>
          <a:lstStyle/>
          <a:p>
            <a:r>
              <a:rPr lang="en-US" sz="28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Cross Validation Comparison</a:t>
            </a:r>
            <a:endParaRPr lang="en-IN" sz="28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1023" y="440642"/>
            <a:ext cx="8101013" cy="541496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76374" y="6073170"/>
            <a:ext cx="10239375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5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Based on Cross Validation R*2 scores across models were plotted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5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5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SVR R*2 scores are  lowest with outliers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5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More spread on validations on higher side for </a:t>
            </a:r>
            <a:r>
              <a:rPr lang="en-US" sz="1500" dirty="0" err="1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XGBoost</a:t>
            </a:r>
            <a:r>
              <a:rPr lang="en-US" sz="15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Random </a:t>
            </a:r>
            <a:r>
              <a:rPr lang="en-US" sz="1500" dirty="0" err="1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Forest,AdaBoost</a:t>
            </a:r>
            <a:endParaRPr lang="en-IN" sz="15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5498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1357</TotalTime>
  <Words>705</Words>
  <Application>Microsoft Office PowerPoint</Application>
  <PresentationFormat>Widescreen</PresentationFormat>
  <Paragraphs>107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Century Gothic</vt:lpstr>
      <vt:lpstr>Wingdings</vt:lpstr>
      <vt:lpstr>Wingdings 3</vt:lpstr>
      <vt:lpstr>Wisp</vt:lpstr>
      <vt:lpstr>Feature Extraction and Price Prediction-Cell Phones</vt:lpstr>
      <vt:lpstr>Feature Extraction and Model Building-Case Flow</vt:lpstr>
      <vt:lpstr> Overview of Project and Data Exploration</vt:lpstr>
      <vt:lpstr>EDA Based Observations Across Models-1</vt:lpstr>
      <vt:lpstr>EDA Based Observations Across Models-2</vt:lpstr>
      <vt:lpstr>Highest Market Price Model -Features</vt:lpstr>
      <vt:lpstr>Feature Importance and Selection </vt:lpstr>
      <vt:lpstr>Supervised Regression Machine Learning Models and KPI</vt:lpstr>
      <vt:lpstr>Cross Validation Comparison</vt:lpstr>
      <vt:lpstr>Recommendations and 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Admin</cp:lastModifiedBy>
  <cp:revision>79</cp:revision>
  <dcterms:created xsi:type="dcterms:W3CDTF">2024-09-25T15:45:16Z</dcterms:created>
  <dcterms:modified xsi:type="dcterms:W3CDTF">2024-10-02T08:47:05Z</dcterms:modified>
</cp:coreProperties>
</file>